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unae\AppData\Local\Temp\7bfad05e-ee6b-44b2-8e27-f87a3794cacd_archive%20(2).zip.acd\starbucks-menu-nutrition-drinks.csv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Most Popular Drinks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6358705161854765E-2"/>
          <c:y val="0.366182195975503"/>
          <c:w val="0.89030796150481195"/>
          <c:h val="0.443455453484981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'starbucks-menu-nutrition-drinks'!$A$13</c:f>
              <c:strCache>
                <c:ptCount val="1"/>
                <c:pt idx="0">
                  <c:v>Iced Espresso Classics - Vanilla Latte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'starbucks-menu-nutrition-drinks'!$B$13:$G$13</c:f>
              <c:numCache>
                <c:formatCode>General</c:formatCode>
                <c:ptCount val="6"/>
                <c:pt idx="0">
                  <c:v>130</c:v>
                </c:pt>
                <c:pt idx="1">
                  <c:v>2.5</c:v>
                </c:pt>
                <c:pt idx="2">
                  <c:v>21</c:v>
                </c:pt>
                <c:pt idx="3">
                  <c:v>0</c:v>
                </c:pt>
                <c:pt idx="4">
                  <c:v>5</c:v>
                </c:pt>
                <c:pt idx="5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39-4F27-BBA9-24E92188F5EE}"/>
            </c:ext>
          </c:extLst>
        </c:ser>
        <c:ser>
          <c:idx val="1"/>
          <c:order val="1"/>
          <c:tx>
            <c:strRef>
              <c:f>'starbucks-menu-nutrition-drinks'!$A$14</c:f>
              <c:strCache>
                <c:ptCount val="1"/>
                <c:pt idx="0">
                  <c:v>Iced Espresso Classics - Caffe Mocha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'starbucks-menu-nutrition-drinks'!$B$14:$G$14</c:f>
              <c:numCache>
                <c:formatCode>General</c:formatCode>
                <c:ptCount val="6"/>
                <c:pt idx="0">
                  <c:v>140</c:v>
                </c:pt>
                <c:pt idx="1">
                  <c:v>2.5</c:v>
                </c:pt>
                <c:pt idx="2">
                  <c:v>23</c:v>
                </c:pt>
                <c:pt idx="3">
                  <c:v>0</c:v>
                </c:pt>
                <c:pt idx="4">
                  <c:v>5</c:v>
                </c:pt>
                <c:pt idx="5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39-4F27-BBA9-24E92188F5EE}"/>
            </c:ext>
          </c:extLst>
        </c:ser>
        <c:ser>
          <c:idx val="2"/>
          <c:order val="2"/>
          <c:tx>
            <c:strRef>
              <c:f>'starbucks-menu-nutrition-drinks'!$A$15</c:f>
              <c:strCache>
                <c:ptCount val="1"/>
                <c:pt idx="0">
                  <c:v>Iced Espresso Classics - Caramel Macchiato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'starbucks-menu-nutrition-drinks'!$B$15:$G$15</c:f>
              <c:numCache>
                <c:formatCode>General</c:formatCode>
                <c:ptCount val="6"/>
                <c:pt idx="0">
                  <c:v>130</c:v>
                </c:pt>
                <c:pt idx="1">
                  <c:v>2.5</c:v>
                </c:pt>
                <c:pt idx="2">
                  <c:v>21</c:v>
                </c:pt>
                <c:pt idx="3">
                  <c:v>0</c:v>
                </c:pt>
                <c:pt idx="4">
                  <c:v>5</c:v>
                </c:pt>
                <c:pt idx="5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439-4F27-BBA9-24E92188F5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5588879"/>
        <c:axId val="45590319"/>
      </c:barChart>
      <c:catAx>
        <c:axId val="455888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590319"/>
        <c:crosses val="autoZero"/>
        <c:auto val="1"/>
        <c:lblAlgn val="ctr"/>
        <c:lblOffset val="100"/>
        <c:noMultiLvlLbl val="0"/>
      </c:catAx>
      <c:valAx>
        <c:axId val="4559031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5888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Example of other drinks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Calories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'starbucks-menu-nutrition-drinks'!$B$134:$B$141</c:f>
              <c:numCache>
                <c:formatCode>General</c:formatCode>
                <c:ptCount val="8"/>
                <c:pt idx="0">
                  <c:v>190</c:v>
                </c:pt>
                <c:pt idx="1">
                  <c:v>300</c:v>
                </c:pt>
                <c:pt idx="2">
                  <c:v>190</c:v>
                </c:pt>
                <c:pt idx="3">
                  <c:v>190</c:v>
                </c:pt>
                <c:pt idx="4">
                  <c:v>0</c:v>
                </c:pt>
                <c:pt idx="5">
                  <c:v>45</c:v>
                </c:pt>
                <c:pt idx="6">
                  <c:v>250</c:v>
                </c:pt>
                <c:pt idx="7">
                  <c:v>360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D5-45B0-A1A6-CA15EF6F0EF6}"/>
            </c:ext>
          </c:extLst>
        </c:ser>
        <c:ser>
          <c:idx val="1"/>
          <c:order val="1"/>
          <c:tx>
            <c:v>Fat (g)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'starbucks-menu-nutrition-drinks'!$C$134:$C$141</c:f>
              <c:numCache>
                <c:formatCode>General</c:formatCode>
                <c:ptCount val="8"/>
                <c:pt idx="0">
                  <c:v>4</c:v>
                </c:pt>
                <c:pt idx="1">
                  <c:v>8</c:v>
                </c:pt>
                <c:pt idx="2">
                  <c:v>7</c:v>
                </c:pt>
                <c:pt idx="3">
                  <c:v>7</c:v>
                </c:pt>
                <c:pt idx="4">
                  <c:v>0</c:v>
                </c:pt>
                <c:pt idx="5">
                  <c:v>1</c:v>
                </c:pt>
                <c:pt idx="6">
                  <c:v>6</c:v>
                </c:pt>
                <c:pt idx="7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D5-45B0-A1A6-CA15EF6F0EF6}"/>
            </c:ext>
          </c:extLst>
        </c:ser>
        <c:ser>
          <c:idx val="2"/>
          <c:order val="2"/>
          <c:tx>
            <c:v>Carb (g)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'starbucks-menu-nutrition-drinks'!$D$134:$D$141</c:f>
              <c:numCache>
                <c:formatCode>General</c:formatCode>
                <c:ptCount val="8"/>
                <c:pt idx="0">
                  <c:v>30</c:v>
                </c:pt>
                <c:pt idx="1">
                  <c:v>47</c:v>
                </c:pt>
                <c:pt idx="2">
                  <c:v>19</c:v>
                </c:pt>
                <c:pt idx="3">
                  <c:v>19</c:v>
                </c:pt>
                <c:pt idx="4">
                  <c:v>0</c:v>
                </c:pt>
                <c:pt idx="5">
                  <c:v>5</c:v>
                </c:pt>
                <c:pt idx="6">
                  <c:v>37</c:v>
                </c:pt>
                <c:pt idx="7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D5-45B0-A1A6-CA15EF6F0EF6}"/>
            </c:ext>
          </c:extLst>
        </c:ser>
        <c:ser>
          <c:idx val="3"/>
          <c:order val="3"/>
          <c:tx>
            <c:v>Fiber (g)</c:v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'starbucks-menu-nutrition-drinks'!$E$134:$E$141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4D5-45B0-A1A6-CA15EF6F0EF6}"/>
            </c:ext>
          </c:extLst>
        </c:ser>
        <c:ser>
          <c:idx val="4"/>
          <c:order val="4"/>
          <c:tx>
            <c:v>Protein</c:v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'starbucks-menu-nutrition-drinks'!$F$134:$F$141</c:f>
              <c:numCache>
                <c:formatCode>General</c:formatCode>
                <c:ptCount val="8"/>
                <c:pt idx="0">
                  <c:v>7</c:v>
                </c:pt>
                <c:pt idx="1">
                  <c:v>10</c:v>
                </c:pt>
                <c:pt idx="2">
                  <c:v>12</c:v>
                </c:pt>
                <c:pt idx="3">
                  <c:v>12</c:v>
                </c:pt>
                <c:pt idx="4">
                  <c:v>0</c:v>
                </c:pt>
                <c:pt idx="5">
                  <c:v>3</c:v>
                </c:pt>
                <c:pt idx="6">
                  <c:v>12</c:v>
                </c:pt>
                <c:pt idx="7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D5-45B0-A1A6-CA15EF6F0EF6}"/>
            </c:ext>
          </c:extLst>
        </c:ser>
        <c:ser>
          <c:idx val="5"/>
          <c:order val="5"/>
          <c:tx>
            <c:v>Sodium</c:v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'starbucks-menu-nutrition-drinks'!$A$134:$A$141</c:f>
              <c:strCache>
                <c:ptCount val="8"/>
                <c:pt idx="0">
                  <c:v>Iced Vanilla Latte</c:v>
                </c:pt>
                <c:pt idx="1">
                  <c:v>Iced White Chocolate Mocha</c:v>
                </c:pt>
                <c:pt idx="2">
                  <c:v>Latte Macchiato</c:v>
                </c:pt>
                <c:pt idx="3">
                  <c:v>Latte Macchiato</c:v>
                </c:pt>
                <c:pt idx="4">
                  <c:v>Skinny Mocha</c:v>
                </c:pt>
                <c:pt idx="5">
                  <c:v>Starbucks DoubleshotÂ® on Ice Beverage</c:v>
                </c:pt>
                <c:pt idx="6">
                  <c:v>Vanilla Latte</c:v>
                </c:pt>
                <c:pt idx="7">
                  <c:v>White Chocolate Mocha</c:v>
                </c:pt>
              </c:strCache>
            </c:strRef>
          </c:cat>
          <c:val>
            <c:numRef>
              <c:f>'starbucks-menu-nutrition-drinks'!$G$134:$G$141</c:f>
              <c:numCache>
                <c:formatCode>General</c:formatCode>
                <c:ptCount val="8"/>
                <c:pt idx="0">
                  <c:v>100</c:v>
                </c:pt>
                <c:pt idx="1">
                  <c:v>190</c:v>
                </c:pt>
                <c:pt idx="2">
                  <c:v>160</c:v>
                </c:pt>
                <c:pt idx="3">
                  <c:v>160</c:v>
                </c:pt>
                <c:pt idx="4">
                  <c:v>0</c:v>
                </c:pt>
                <c:pt idx="5">
                  <c:v>40</c:v>
                </c:pt>
                <c:pt idx="6">
                  <c:v>150</c:v>
                </c:pt>
                <c:pt idx="7">
                  <c:v>240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4D5-45B0-A1A6-CA15EF6F0EF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9847983"/>
        <c:axId val="49848463"/>
      </c:barChart>
      <c:catAx>
        <c:axId val="49847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848463"/>
        <c:crosses val="autoZero"/>
        <c:auto val="1"/>
        <c:lblAlgn val="ctr"/>
        <c:lblOffset val="100"/>
        <c:noMultiLvlLbl val="0"/>
      </c:catAx>
      <c:valAx>
        <c:axId val="4984846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847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0.11862</cdr:x>
      <cdr:y>0.84866</cdr:y>
    </cdr:from>
    <cdr:to>
      <cdr:x>0.2221</cdr:x>
      <cdr:y>0.90195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FAFC8D47-AB7E-CC46-18BC-F90FA90F63AF}"/>
            </a:ext>
          </a:extLst>
        </cdr:cNvPr>
        <cdr:cNvSpPr txBox="1"/>
      </cdr:nvSpPr>
      <cdr:spPr>
        <a:xfrm xmlns:a="http://schemas.openxmlformats.org/drawingml/2006/main">
          <a:off x="1213746" y="3678295"/>
          <a:ext cx="1058779" cy="23100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Calories</a:t>
          </a:r>
        </a:p>
      </cdr:txBody>
    </cdr:sp>
  </cdr:relSizeAnchor>
  <cdr:relSizeAnchor xmlns:cdr="http://schemas.openxmlformats.org/drawingml/2006/chartDrawing">
    <cdr:from>
      <cdr:x>0.27319</cdr:x>
      <cdr:y>0.84597</cdr:y>
    </cdr:from>
    <cdr:to>
      <cdr:x>0.32117</cdr:x>
      <cdr:y>0.9167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B42A7CE7-F00A-550F-644E-08EE2BABCFE4}"/>
            </a:ext>
          </a:extLst>
        </cdr:cNvPr>
        <cdr:cNvSpPr txBox="1"/>
      </cdr:nvSpPr>
      <cdr:spPr>
        <a:xfrm xmlns:a="http://schemas.openxmlformats.org/drawingml/2006/main">
          <a:off x="2795365" y="3666637"/>
          <a:ext cx="490888" cy="30656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Fat (g)</a:t>
          </a:r>
        </a:p>
      </cdr:txBody>
    </cdr:sp>
  </cdr:relSizeAnchor>
  <cdr:relSizeAnchor xmlns:cdr="http://schemas.openxmlformats.org/drawingml/2006/chartDrawing">
    <cdr:from>
      <cdr:x>0.42266</cdr:x>
      <cdr:y>0.84239</cdr:y>
    </cdr:from>
    <cdr:to>
      <cdr:x>0.49123</cdr:x>
      <cdr:y>0.8966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7C91B67A-B58E-491B-5800-DB4B77386ECE}"/>
            </a:ext>
          </a:extLst>
        </cdr:cNvPr>
        <cdr:cNvSpPr txBox="1"/>
      </cdr:nvSpPr>
      <cdr:spPr>
        <a:xfrm xmlns:a="http://schemas.openxmlformats.org/drawingml/2006/main">
          <a:off x="4324689" y="3651123"/>
          <a:ext cx="70167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Carb (g)</a:t>
          </a:r>
        </a:p>
      </cdr:txBody>
    </cdr:sp>
  </cdr:relSizeAnchor>
  <cdr:relSizeAnchor xmlns:cdr="http://schemas.openxmlformats.org/drawingml/2006/chartDrawing">
    <cdr:from>
      <cdr:x>0.56959</cdr:x>
      <cdr:y>0.84971</cdr:y>
    </cdr:from>
    <cdr:to>
      <cdr:x>0.64406</cdr:x>
      <cdr:y>0.90832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33816E35-A841-4A0F-FFC5-4497A418C679}"/>
            </a:ext>
          </a:extLst>
        </cdr:cNvPr>
        <cdr:cNvSpPr txBox="1"/>
      </cdr:nvSpPr>
      <cdr:spPr>
        <a:xfrm xmlns:a="http://schemas.openxmlformats.org/drawingml/2006/main">
          <a:off x="5828157" y="3682873"/>
          <a:ext cx="762000" cy="254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Fiber (g)</a:t>
          </a:r>
        </a:p>
      </cdr:txBody>
    </cdr:sp>
  </cdr:relSizeAnchor>
  <cdr:relSizeAnchor xmlns:cdr="http://schemas.openxmlformats.org/drawingml/2006/chartDrawing">
    <cdr:from>
      <cdr:x>0.71202</cdr:x>
      <cdr:y>0.86363</cdr:y>
    </cdr:from>
    <cdr:to>
      <cdr:x>0.77966</cdr:x>
      <cdr:y>0.89367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B2403DFD-25C4-F442-DFB6-41A7797A68CB}"/>
            </a:ext>
          </a:extLst>
        </cdr:cNvPr>
        <cdr:cNvSpPr txBox="1"/>
      </cdr:nvSpPr>
      <cdr:spPr>
        <a:xfrm xmlns:a="http://schemas.openxmlformats.org/drawingml/2006/main">
          <a:off x="7285482" y="3743198"/>
          <a:ext cx="692150" cy="130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0.65368</cdr:x>
      <cdr:y>0.92883</cdr:y>
    </cdr:from>
    <cdr:to>
      <cdr:x>0.70643</cdr:x>
      <cdr:y>0.97571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912177A8-DFE1-F7F0-57F9-747D8445E640}"/>
            </a:ext>
          </a:extLst>
        </cdr:cNvPr>
        <cdr:cNvSpPr txBox="1"/>
      </cdr:nvSpPr>
      <cdr:spPr>
        <a:xfrm xmlns:a="http://schemas.openxmlformats.org/drawingml/2006/main">
          <a:off x="6688582" y="4025773"/>
          <a:ext cx="539750" cy="203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0.71854</cdr:x>
      <cdr:y>0.84825</cdr:y>
    </cdr:from>
    <cdr:to>
      <cdr:x>0.79021</cdr:x>
      <cdr:y>0.90978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AD0413A9-49A3-818E-BD0F-8AA7B9CD13AA}"/>
            </a:ext>
          </a:extLst>
        </cdr:cNvPr>
        <cdr:cNvSpPr txBox="1"/>
      </cdr:nvSpPr>
      <cdr:spPr>
        <a:xfrm xmlns:a="http://schemas.openxmlformats.org/drawingml/2006/main">
          <a:off x="7352157" y="3676523"/>
          <a:ext cx="733425" cy="2667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Protein</a:t>
          </a:r>
        </a:p>
      </cdr:txBody>
    </cdr:sp>
  </cdr:relSizeAnchor>
  <cdr:relSizeAnchor xmlns:cdr="http://schemas.openxmlformats.org/drawingml/2006/chartDrawing">
    <cdr:from>
      <cdr:x>0.86624</cdr:x>
      <cdr:y>0.84752</cdr:y>
    </cdr:from>
    <cdr:to>
      <cdr:x>0.94754</cdr:x>
      <cdr:y>0.90172</cdr:y>
    </cdr:to>
    <cdr:sp macro="" textlink="">
      <cdr:nvSpPr>
        <cdr:cNvPr id="9" name="TextBox 8">
          <a:extLst xmlns:a="http://schemas.openxmlformats.org/drawingml/2006/main">
            <a:ext uri="{FF2B5EF4-FFF2-40B4-BE49-F238E27FC236}">
              <a16:creationId xmlns:a16="http://schemas.microsoft.com/office/drawing/2014/main" id="{DCD24FFF-56C6-2491-99EC-5764D6BA34EF}"/>
            </a:ext>
          </a:extLst>
        </cdr:cNvPr>
        <cdr:cNvSpPr txBox="1"/>
      </cdr:nvSpPr>
      <cdr:spPr>
        <a:xfrm xmlns:a="http://schemas.openxmlformats.org/drawingml/2006/main">
          <a:off x="8863456" y="3673348"/>
          <a:ext cx="831851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900" dirty="0"/>
            <a:t>Sodium</a:t>
          </a:r>
        </a:p>
      </cdr:txBody>
    </cdr:sp>
  </cdr:relSizeAnchor>
</c:userShapes>
</file>

<file path=ppt/media/image1.png>
</file>

<file path=ppt/media/image2.jpe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5D887-8D2F-2680-C9BC-DA7C7A40F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8FD15-946F-684F-86C6-BA070653C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635C9-8B0D-148A-F356-42A1628BB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FF284-8DA8-207B-D427-AF46F3A5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7643F-E1CC-BFB3-6F76-4F011395A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4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E142-7EDA-E760-FAE8-D303BB58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D974D-773A-4B0B-CE45-68E0C7C03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F2565-AC70-353F-E882-BA960B18B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5774B-3E1F-0662-6B7E-ED3A38B24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1EF2D-F807-5858-63F1-86EC14E0D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71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AD212A-AC9F-5C55-F280-DC9307B569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FE26D-0CC1-F826-58CE-14A4FEEF8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1612E-1C2D-A51A-C07C-E0A42C624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04B28-E573-439D-07FD-0BC164F9A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548BB-5D54-A0E5-4EAD-8F12853C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0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3514A-6839-E622-96B1-264A9876A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28E62-6AFD-4855-6563-6E2AFF6EA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8A96F-BC12-D2A2-4AEA-D6728925F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E14C4-62E0-A426-5C3A-8B11712A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08C81-82CC-47B9-14DD-FD6C8000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21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297C7-FE68-621B-4E7A-B4B7E263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84F57-0965-BC56-0274-F2DC817B6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FD150-5A77-3E32-86B0-255CD5DE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7FAEA-CB9E-6484-FEB3-AF702AB7D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55B6C-25A6-5485-3885-29668B151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87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27790-D297-0A90-4203-C97F51B0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A6FD-238C-5909-1654-C809AB5D4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9E082-7CA0-869A-98CB-E7FE84977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6F6C9-625A-EBE5-0876-E41BA992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4F02C9-4535-38DC-971D-A84C034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76EBE-9174-4C33-FF99-327B3CD5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67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8B084-A199-F437-A1E9-C499F826D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892E0-395E-A0EC-B857-421912C51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99972-48C7-29AF-5E3E-DE07AF272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8018C-9F47-A3A3-9EF7-83DEF23CE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8B363E-35FD-9A56-FD10-4BA55F5B00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4F028B-1BF6-EDBC-7C83-21756D2B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1D9DEF-C8F7-55FC-9892-DC6FF68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F41831-4B26-40B5-6714-C0205D608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1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A71A7-5D82-7781-3D35-3D5B7F6F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74A56-C638-CA11-35A7-68FA25996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93B3-EA6F-00CC-34E3-99617C675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12446-5683-C3AD-9D5A-EA8A93E8B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8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99F326-D495-B0AC-D564-AA4166E8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DF42D8-4050-58F2-9DE8-2A8D8D4D8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02084-FFA0-ED48-EE4C-F1040950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55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01D8-564E-D411-BCE1-554C8B840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AB4F8-743F-5E15-5A1E-ACDADE307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98B05-C8FF-EBBD-AE5F-B42E48126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3FD99-0340-7F61-DE22-B1538FFE7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E31CD-F4C8-A74E-A5F2-AF78A9C61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6EAC9-8AB8-2C9A-A143-9F6EDE588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51D5B-EF6B-BD77-4BFB-652A58C4D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FC7B47-5F6F-7FDE-BB28-81ABD1B1F3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8468E-8043-330C-9A9B-83B376275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13D9F-D25C-71DF-3C5D-042A1C18B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D38A3-49F6-A2EA-CDDE-0E902D15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1A9E9-040B-3034-5896-3649E1CA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C59D26-562B-F5D7-DFCC-266F44510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055EA-E4C7-F511-4A89-8EDDE3673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C71B4-11CA-F9B6-7686-B4E94F7F5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D34EE8-C1F5-4478-B676-12BD5C41266F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6757A-BBBD-DD9C-38EE-E838DF2A9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8F059-2F2B-4731-FAC6-107964B0E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BE3FDB-1DD2-4763-B05C-74C78705E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691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offee Beans">
            <a:extLst>
              <a:ext uri="{FF2B5EF4-FFF2-40B4-BE49-F238E27FC236}">
                <a16:creationId xmlns:a16="http://schemas.microsoft.com/office/drawing/2014/main" id="{05C54CAE-B8E3-F739-A1CF-061216EEC0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479BE-1CAD-D190-BC23-AC3060A8D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Nutritional Facts of Starbucks Menu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690BB-19F4-1452-6D16-337DA0D58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by: Emma Mukuri Maka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41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Tray of takeaway coffees">
            <a:extLst>
              <a:ext uri="{FF2B5EF4-FFF2-40B4-BE49-F238E27FC236}">
                <a16:creationId xmlns:a16="http://schemas.microsoft.com/office/drawing/2014/main" id="{76E423B1-45F3-BBDE-1D3D-57FAB3F7C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5" b="7785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09A63-1122-7E28-A7D3-FFA6B0A24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B2EFF-A6F7-5A2D-B9B6-0F9E1536E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 b="0" i="0">
                <a:solidFill>
                  <a:srgbClr val="FFFFFF"/>
                </a:solidFill>
                <a:effectLst/>
              </a:rPr>
              <a:t>What are the most popular Starbucks menu items, and how do their nutritional profiles compare?</a:t>
            </a: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90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1377F-01EB-46CF-584E-8A99E0CF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Most popular drinks</a:t>
            </a:r>
          </a:p>
        </p:txBody>
      </p:sp>
      <p:pic>
        <p:nvPicPr>
          <p:cNvPr id="5" name="Picture 4" descr="Iced coffee">
            <a:extLst>
              <a:ext uri="{FF2B5EF4-FFF2-40B4-BE49-F238E27FC236}">
                <a16:creationId xmlns:a16="http://schemas.microsoft.com/office/drawing/2014/main" id="{DDD98670-9CCA-7CA9-4467-C75B7F1FF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89" r="1128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B5BE0-A4F5-13C8-FA3F-65D383D7D8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Starbucks TOP 3:</a:t>
            </a:r>
          </a:p>
          <a:p>
            <a:pPr lvl="1"/>
            <a:r>
              <a:rPr lang="it-IT" sz="2200"/>
              <a:t>Iced Espresso Classics - Vanilla Latte</a:t>
            </a:r>
            <a:endParaRPr lang="en-US" sz="2200"/>
          </a:p>
          <a:p>
            <a:pPr lvl="1"/>
            <a:r>
              <a:rPr lang="en-US" sz="2200"/>
              <a:t>Iced Espresso Classics - Caffe Mocha</a:t>
            </a:r>
          </a:p>
          <a:p>
            <a:pPr lvl="1"/>
            <a:r>
              <a:rPr lang="it-IT" sz="2200"/>
              <a:t>Iced Espresso Classics - Caramel Macchiato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1145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991F4-0662-E215-65E0-37A638245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pPr algn="ctr"/>
            <a:r>
              <a:rPr lang="en-US" sz="3200" dirty="0"/>
              <a:t>Nutritional facts of</a:t>
            </a:r>
            <a:br>
              <a:rPr lang="en-US" sz="3200" dirty="0"/>
            </a:br>
            <a:r>
              <a:rPr lang="en-US" sz="3200" dirty="0"/>
              <a:t> TOP 3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50082FD-0580-FD39-FDEA-6EBAA8D5F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7"/>
            <a:ext cx="4632960" cy="2610103"/>
          </a:xfrm>
        </p:spPr>
        <p:txBody>
          <a:bodyPr numCol="3">
            <a:normAutofit fontScale="85000" lnSpcReduction="20000"/>
          </a:bodyPr>
          <a:lstStyle/>
          <a:p>
            <a:pPr marL="457200" lvl="1" indent="0">
              <a:buNone/>
            </a:pPr>
            <a:r>
              <a:rPr lang="it-IT" sz="1300" dirty="0"/>
              <a:t>Iced Espresso Classics - Vanilla Latte</a:t>
            </a:r>
            <a:endParaRPr lang="en-US" sz="1300" dirty="0"/>
          </a:p>
          <a:p>
            <a:pPr lvl="1"/>
            <a:r>
              <a:rPr lang="en-US" sz="1300" dirty="0"/>
              <a:t>Calories:130</a:t>
            </a:r>
          </a:p>
          <a:p>
            <a:pPr lvl="1"/>
            <a:r>
              <a:rPr lang="en-US" sz="1300" dirty="0"/>
              <a:t>Fat (g):2.5</a:t>
            </a:r>
          </a:p>
          <a:p>
            <a:pPr lvl="1"/>
            <a:r>
              <a:rPr lang="en-US" sz="1300" dirty="0"/>
              <a:t>Carb(g):21</a:t>
            </a:r>
          </a:p>
          <a:p>
            <a:pPr lvl="1"/>
            <a:r>
              <a:rPr lang="en-US" sz="1300" dirty="0"/>
              <a:t>Fiber (g):0</a:t>
            </a:r>
          </a:p>
          <a:p>
            <a:pPr lvl="1"/>
            <a:r>
              <a:rPr lang="en-US" sz="1300" dirty="0"/>
              <a:t>Protein:5</a:t>
            </a:r>
          </a:p>
          <a:p>
            <a:pPr lvl="1"/>
            <a:r>
              <a:rPr lang="en-US" sz="1300" dirty="0"/>
              <a:t>Sodium:65</a:t>
            </a:r>
          </a:p>
          <a:p>
            <a:pPr lvl="1"/>
            <a:endParaRPr lang="en-US" sz="1300" dirty="0"/>
          </a:p>
          <a:p>
            <a:pPr lvl="1"/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lvl="1"/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r>
              <a:rPr lang="en-US" sz="1300" dirty="0"/>
              <a:t>Iced Espresso Classics - Caffe Mocha</a:t>
            </a:r>
          </a:p>
          <a:p>
            <a:pPr lvl="1"/>
            <a:r>
              <a:rPr lang="en-US" sz="1300" dirty="0"/>
              <a:t>Calories:140</a:t>
            </a:r>
          </a:p>
          <a:p>
            <a:pPr lvl="1"/>
            <a:r>
              <a:rPr lang="en-US" sz="1300" dirty="0"/>
              <a:t>Fat (g): 2.5</a:t>
            </a:r>
          </a:p>
          <a:p>
            <a:pPr lvl="1"/>
            <a:r>
              <a:rPr lang="en-US" sz="1300" dirty="0"/>
              <a:t>Carb(g):23</a:t>
            </a:r>
          </a:p>
          <a:p>
            <a:pPr lvl="1"/>
            <a:r>
              <a:rPr lang="en-US" sz="1300" dirty="0"/>
              <a:t>Fiber (g):0</a:t>
            </a:r>
          </a:p>
          <a:p>
            <a:pPr lvl="1"/>
            <a:r>
              <a:rPr lang="en-US" sz="1300" dirty="0"/>
              <a:t>Protein:5</a:t>
            </a:r>
          </a:p>
          <a:p>
            <a:pPr lvl="1"/>
            <a:r>
              <a:rPr lang="en-US" sz="1300" dirty="0"/>
              <a:t>Sodium:90</a:t>
            </a:r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it-IT" sz="1300" dirty="0"/>
          </a:p>
          <a:p>
            <a:pPr marL="457200" lvl="1" indent="0">
              <a:buNone/>
            </a:pPr>
            <a:endParaRPr lang="it-IT" sz="1300" dirty="0"/>
          </a:p>
          <a:p>
            <a:pPr marL="457200" lvl="1" indent="0">
              <a:buNone/>
            </a:pPr>
            <a:endParaRPr lang="it-IT" sz="1300" dirty="0"/>
          </a:p>
          <a:p>
            <a:pPr marL="457200" lvl="1" indent="0">
              <a:buNone/>
            </a:pPr>
            <a:r>
              <a:rPr lang="it-IT" sz="1300" dirty="0"/>
              <a:t>Iced Espresso Classics - Caramel Macchiato</a:t>
            </a:r>
            <a:endParaRPr lang="en-US" sz="1300" dirty="0"/>
          </a:p>
          <a:p>
            <a:pPr lvl="1"/>
            <a:r>
              <a:rPr lang="en-US" sz="1300" dirty="0"/>
              <a:t>Calories:130</a:t>
            </a:r>
          </a:p>
          <a:p>
            <a:pPr lvl="1"/>
            <a:r>
              <a:rPr lang="en-US" sz="1300" dirty="0"/>
              <a:t>Fat (g): 2.5</a:t>
            </a:r>
          </a:p>
          <a:p>
            <a:pPr lvl="1"/>
            <a:r>
              <a:rPr lang="en-US" sz="1300" dirty="0"/>
              <a:t>Carb(g):21</a:t>
            </a:r>
          </a:p>
          <a:p>
            <a:pPr lvl="1"/>
            <a:r>
              <a:rPr lang="en-US" sz="1300" dirty="0"/>
              <a:t>Fiber (g):0</a:t>
            </a:r>
          </a:p>
          <a:p>
            <a:pPr lvl="1"/>
            <a:r>
              <a:rPr lang="en-US" sz="1300" dirty="0"/>
              <a:t>Protein:5</a:t>
            </a:r>
          </a:p>
          <a:p>
            <a:pPr lvl="1"/>
            <a:r>
              <a:rPr lang="en-US" sz="1300" dirty="0"/>
              <a:t>Sodium:65</a:t>
            </a:r>
          </a:p>
          <a:p>
            <a:endParaRPr lang="en-US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5A01C0-0187-7105-F9DF-A590B65D3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6" r="29044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88B6A8-74F2-28A1-4FDA-04AE48E64855}"/>
              </a:ext>
            </a:extLst>
          </p:cNvPr>
          <p:cNvSpPr txBox="1"/>
          <p:nvPr/>
        </p:nvSpPr>
        <p:spPr>
          <a:xfrm>
            <a:off x="488352" y="5292402"/>
            <a:ext cx="46329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All 3 have a caffeine intake of 75-150 mg.</a:t>
            </a:r>
          </a:p>
          <a:p>
            <a:endParaRPr lang="en-US" dirty="0"/>
          </a:p>
          <a:p>
            <a:r>
              <a:rPr lang="en-US" sz="1400" dirty="0"/>
              <a:t>Other drinks tend to have a much lower or much higher mg of caffeine.</a:t>
            </a:r>
          </a:p>
        </p:txBody>
      </p:sp>
    </p:spTree>
    <p:extLst>
      <p:ext uri="{BB962C8B-B14F-4D97-AF65-F5344CB8AC3E}">
        <p14:creationId xmlns:p14="http://schemas.microsoft.com/office/powerpoint/2010/main" val="165480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F13AE1-CE42-0867-F889-6086D82B0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n-US" sz="4000"/>
              <a:t>Visualization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639567B-09C2-8E28-DD50-8F4E47188B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0056728"/>
              </p:ext>
            </p:extLst>
          </p:nvPr>
        </p:nvGraphicFramePr>
        <p:xfrm>
          <a:off x="1552895" y="1549527"/>
          <a:ext cx="10232136" cy="4334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07397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77DF-A650-1BC5-C673-49026D5C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sz="2000"/>
              <a:t>Other drinks from the menu have either much higher or much lower calories and the rest of the nutritional components have varying ranges.</a:t>
            </a:r>
          </a:p>
          <a:p>
            <a:pPr marL="0" indent="0" algn="ctr">
              <a:buNone/>
            </a:pPr>
            <a:endParaRPr lang="en-US" sz="200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D8FFD05-0984-9E82-27C4-A3EC5BD258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4209924"/>
              </p:ext>
            </p:extLst>
          </p:nvPr>
        </p:nvGraphicFramePr>
        <p:xfrm>
          <a:off x="835154" y="2405149"/>
          <a:ext cx="10515595" cy="3899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503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45C07-5DA1-9F82-C9B1-FC1056691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FACT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D9718-779C-AC5B-8D9B-614C183150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50" r="1915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BE0B8-3735-4F5E-64BA-B70BD3827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A healthy adult should consume up to 400 mg of caffeine a day, while most adults tend to have more then 1 cup per day.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50083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1D09F-6774-65AC-BAF5-94ECD9F48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Conclusion</a:t>
            </a:r>
          </a:p>
        </p:txBody>
      </p:sp>
      <p:pic>
        <p:nvPicPr>
          <p:cNvPr id="5" name="Picture 4" descr="Tray of takeaway coffees">
            <a:extLst>
              <a:ext uri="{FF2B5EF4-FFF2-40B4-BE49-F238E27FC236}">
                <a16:creationId xmlns:a16="http://schemas.microsoft.com/office/drawing/2014/main" id="{BDA7AD12-5F43-66A2-B2C1-C4C049810A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89" r="2967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9006F-BF44-869F-4A90-DC8DAB2B9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Seeing that most of the nutritional facts and weights are quite similar, as well as the amount of caffeine I can conclude that the amount of caffeine in each drink is the reason people tend to stick or go back to these drinks.</a:t>
            </a:r>
          </a:p>
        </p:txBody>
      </p:sp>
    </p:spTree>
    <p:extLst>
      <p:ext uri="{BB962C8B-B14F-4D97-AF65-F5344CB8AC3E}">
        <p14:creationId xmlns:p14="http://schemas.microsoft.com/office/powerpoint/2010/main" val="3303929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296</Words>
  <Application>Microsoft Office PowerPoint</Application>
  <PresentationFormat>Widescreen</PresentationFormat>
  <Paragraphs>62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Nutritional Facts of Starbucks Menu</vt:lpstr>
      <vt:lpstr>QUESTION</vt:lpstr>
      <vt:lpstr>Most popular drinks</vt:lpstr>
      <vt:lpstr>Nutritional facts of  TOP 3</vt:lpstr>
      <vt:lpstr>Visualization</vt:lpstr>
      <vt:lpstr>PowerPoint Presentation</vt:lpstr>
      <vt:lpstr>FACT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Nutritional Facts of Starbucks Menu</dc:title>
  <dc:creator>Emma Mukurimaka</dc:creator>
  <cp:lastModifiedBy>Emma Mukurimaka</cp:lastModifiedBy>
  <cp:revision>5</cp:revision>
  <dcterms:created xsi:type="dcterms:W3CDTF">2024-03-21T16:19:55Z</dcterms:created>
  <dcterms:modified xsi:type="dcterms:W3CDTF">2024-03-21T17:34:09Z</dcterms:modified>
</cp:coreProperties>
</file>

<file path=docProps/thumbnail.jpeg>
</file>